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7"/>
  </p:notesMasterIdLst>
  <p:handoutMasterIdLst>
    <p:handoutMasterId r:id="rId28"/>
  </p:handoutMasterIdLst>
  <p:sldIdLst>
    <p:sldId id="1002" r:id="rId2"/>
    <p:sldId id="1000" r:id="rId3"/>
    <p:sldId id="970" r:id="rId4"/>
    <p:sldId id="1008" r:id="rId5"/>
    <p:sldId id="1001" r:id="rId6"/>
    <p:sldId id="1009" r:id="rId7"/>
    <p:sldId id="988" r:id="rId8"/>
    <p:sldId id="989" r:id="rId9"/>
    <p:sldId id="1004" r:id="rId10"/>
    <p:sldId id="718" r:id="rId11"/>
    <p:sldId id="994" r:id="rId12"/>
    <p:sldId id="983" r:id="rId13"/>
    <p:sldId id="1003" r:id="rId14"/>
    <p:sldId id="996" r:id="rId15"/>
    <p:sldId id="982" r:id="rId16"/>
    <p:sldId id="991" r:id="rId17"/>
    <p:sldId id="997" r:id="rId18"/>
    <p:sldId id="1005" r:id="rId19"/>
    <p:sldId id="979" r:id="rId20"/>
    <p:sldId id="998" r:id="rId21"/>
    <p:sldId id="1006" r:id="rId22"/>
    <p:sldId id="978" r:id="rId23"/>
    <p:sldId id="1007" r:id="rId24"/>
    <p:sldId id="999" r:id="rId25"/>
    <p:sldId id="751" r:id="rId26"/>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1008"/>
            <p14:sldId id="1001"/>
            <p14:sldId id="1009"/>
            <p14:sldId id="988"/>
            <p14:sldId id="989"/>
            <p14:sldId id="1004"/>
            <p14:sldId id="718"/>
            <p14:sldId id="994"/>
            <p14:sldId id="983"/>
            <p14:sldId id="1003"/>
            <p14:sldId id="996"/>
            <p14:sldId id="982"/>
            <p14:sldId id="991"/>
            <p14:sldId id="997"/>
            <p14:sldId id="1005"/>
            <p14:sldId id="979"/>
            <p14:sldId id="998"/>
            <p14:sldId id="1006"/>
            <p14:sldId id="978"/>
            <p14:sldId id="1007"/>
            <p14:sldId id="999"/>
            <p14:sldId id="75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85695" autoAdjust="0"/>
  </p:normalViewPr>
  <p:slideViewPr>
    <p:cSldViewPr snapToGrid="0" showGuides="1">
      <p:cViewPr>
        <p:scale>
          <a:sx n="140" d="100"/>
          <a:sy n="140" d="100"/>
        </p:scale>
        <p:origin x="-80"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r>
              <a:rPr lang="en-US" dirty="0" smtClean="0">
                <a:solidFill>
                  <a:schemeClr val="dk1"/>
                </a:solidFill>
                <a:latin typeface="Verdana"/>
                <a:ea typeface="Verdana"/>
                <a:cs typeface="Verdana"/>
                <a:sym typeface="Verdana"/>
              </a:rPr>
              <a:t>Note Cassandra has</a:t>
            </a:r>
            <a:r>
              <a:rPr lang="en-US" baseline="0" dirty="0" smtClean="0">
                <a:solidFill>
                  <a:schemeClr val="dk1"/>
                </a:solidFill>
                <a:latin typeface="Verdana"/>
                <a:ea typeface="Verdana"/>
                <a:cs typeface="Verdana"/>
                <a:sym typeface="Verdana"/>
              </a:rPr>
              <a:t> a lot of momentum at T-Mobile</a:t>
            </a: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19</a:t>
            </a:fld>
            <a:endParaRPr lang="en-US">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Alt version of </a:t>
            </a:r>
            <a:r>
              <a:rPr lang="en-US" smtClean="0"/>
              <a:t>previous: This </a:t>
            </a:r>
            <a:r>
              <a:rPr lang="en-US" dirty="0" smtClean="0"/>
              <a:t>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builds</a:t>
            </a:r>
            <a:r>
              <a:rPr lang="en-US" baseline="0" dirty="0" smtClean="0"/>
              <a:t> out the typed of eliminated tickets</a:t>
            </a:r>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jp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5.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400"/>
                                        <p:tgtEl>
                                          <p:spTgt spid="2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400"/>
                                        <p:tgtEl>
                                          <p:spTgt spid="2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400"/>
                                        <p:tgtEl>
                                          <p:spTgt spid="2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400"/>
                                        <p:tgtEl>
                                          <p:spTgt spid="24"/>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400"/>
                                        <p:tgtEl>
                                          <p:spTgt spid="25"/>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400"/>
                                        <p:tgtEl>
                                          <p:spTgt spid="19"/>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400"/>
                                        <p:tgtEl>
                                          <p:spTgt spid="23"/>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400"/>
                                        <p:tgtEl>
                                          <p:spTgt spid="1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smtClean="0">
                <a:solidFill>
                  <a:srgbClr val="1C7B70"/>
                </a:solidFill>
              </a:rPr>
              <a:t>Spring Cloud Services</a:t>
            </a: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9"/>
            <a:ext cx="3781601" cy="1581302"/>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601329"/>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a:t>
            </a:r>
            <a:r>
              <a:rPr lang="en-US" sz="1500" b="1" dirty="0" smtClean="0">
                <a:solidFill>
                  <a:schemeClr val="dk1"/>
                </a:solidFill>
                <a:latin typeface="Arial"/>
                <a:ea typeface="Arial"/>
                <a:cs typeface="Arial"/>
                <a:sym typeface="Arial"/>
              </a:rPr>
              <a:t>Services</a:t>
            </a:r>
            <a:endParaRPr lang="en-US" sz="1500" b="1"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Cassandra</a:t>
            </a: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Jenkins</a:t>
            </a:r>
            <a:endParaRPr lang="en-US" sz="1500"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1154273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Rectangle 1"/>
          <p:cNvSpPr/>
          <p:nvPr/>
        </p:nvSpPr>
        <p:spPr>
          <a:xfrm>
            <a:off x="2659530" y="1859055"/>
            <a:ext cx="2166470"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48" y="1936749"/>
            <a:ext cx="1708017"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6324" y="1807099"/>
            <a:ext cx="1194812" cy="48372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42388" y="1855778"/>
            <a:ext cx="1266722"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25498" y="1868129"/>
            <a:ext cx="2510501" cy="135274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125" y="3318387"/>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70654" y="3290529"/>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58408" y="320531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70743" y="307913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17965" y="2122714"/>
            <a:ext cx="4708071" cy="1384995"/>
          </a:xfrm>
          <a:prstGeom prst="rect">
            <a:avLst/>
          </a:prstGeom>
          <a:noFill/>
        </p:spPr>
        <p:txBody>
          <a:bodyPr wrap="square" rtlCol="0">
            <a:spAutoFit/>
          </a:bodyPr>
          <a:lstStyle/>
          <a:p>
            <a:pPr algn="ctr"/>
            <a:r>
              <a:rPr lang="en-US" sz="2800" dirty="0" smtClean="0">
                <a:solidFill>
                  <a:schemeClr val="bg2"/>
                </a:solidFill>
                <a:latin typeface="Apple Chancery"/>
                <a:cs typeface="Apple Chancery"/>
              </a:rPr>
              <a:t>Here is my source code</a:t>
            </a:r>
          </a:p>
          <a:p>
            <a:pPr algn="ctr"/>
            <a:r>
              <a:rPr lang="en-US" sz="2800" dirty="0" smtClean="0">
                <a:solidFill>
                  <a:schemeClr val="bg2"/>
                </a:solidFill>
                <a:latin typeface="Apple Chancery"/>
                <a:cs typeface="Apple Chancery"/>
              </a:rPr>
              <a:t>Run it on the cloud for me</a:t>
            </a:r>
          </a:p>
          <a:p>
            <a:pPr algn="ctr"/>
            <a:r>
              <a:rPr lang="en-US" sz="2800" dirty="0" smtClean="0">
                <a:solidFill>
                  <a:schemeClr val="bg2"/>
                </a:solidFill>
                <a:latin typeface="Apple Chancery"/>
                <a:cs typeface="Apple Chancery"/>
              </a:rPr>
              <a:t>I do not care how</a:t>
            </a:r>
          </a:p>
        </p:txBody>
      </p:sp>
    </p:spTree>
    <p:extLst>
      <p:ext uri="{BB962C8B-B14F-4D97-AF65-F5344CB8AC3E}">
        <p14:creationId xmlns:p14="http://schemas.microsoft.com/office/powerpoint/2010/main" val="13325693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animBg="1"/>
      <p:bldP spid="14" grpId="0" animBg="1"/>
      <p:bldP spid="15" grpId="0" animBg="1"/>
      <p:bldP spid="16" grpId="0" animBg="1"/>
      <p:bldP spid="17"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251581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794889" y="3410858"/>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393096" y="582612"/>
              <a:ext cx="3563284"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smtClean="0">
                <a:sym typeface="Helvetica Neue"/>
              </a:rPr>
              <a:t>Monolithic </a:t>
            </a:r>
            <a:r>
              <a:rPr lang="en-US" dirty="0">
                <a:sym typeface="Helvetica Neue"/>
              </a:rPr>
              <a:t>Applications </a:t>
            </a:r>
            <a:r>
              <a:rPr lang="en-US" dirty="0" smtClean="0">
                <a:sym typeface="Helvetica Neue"/>
              </a:rPr>
              <a:t>Drive Complex</a:t>
            </a:r>
            <a:r>
              <a:rPr lang="en-US" dirty="0">
                <a:sym typeface="Helvetica Neue"/>
              </a:rPr>
              <a:t>,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9" name="Rectangle 31"/>
          <p:cNvSpPr>
            <a:spLocks noChangeArrowheads="1"/>
          </p:cNvSpPr>
          <p:nvPr/>
        </p:nvSpPr>
        <p:spPr bwMode="auto">
          <a:xfrm>
            <a:off x="509250" y="2018642"/>
            <a:ext cx="1137490" cy="26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sp>
        <p:nvSpPr>
          <p:cNvPr id="12" name="Rectangle 31"/>
          <p:cNvSpPr>
            <a:spLocks noChangeArrowheads="1"/>
          </p:cNvSpPr>
          <p:nvPr/>
        </p:nvSpPr>
        <p:spPr bwMode="auto">
          <a:xfrm>
            <a:off x="577288" y="4320228"/>
            <a:ext cx="992815" cy="2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4" name="Picture 6" descr="https://stacyswimp.files.wordpress.com/2011/10/broken-chain.jpg"/>
          <p:cNvPicPr>
            <a:picLocks noChangeAspect="1" noChangeArrowheads="1"/>
          </p:cNvPicPr>
          <p:nvPr/>
        </p:nvPicPr>
        <p:blipFill>
          <a:blip r:embed="rId3" cstate="print"/>
          <a:srcRect/>
          <a:stretch>
            <a:fillRect/>
          </a:stretch>
        </p:blipFill>
        <p:spPr bwMode="auto">
          <a:xfrm rot="5400000">
            <a:off x="531558" y="2513768"/>
            <a:ext cx="1194520" cy="885142"/>
          </a:xfrm>
          <a:prstGeom prst="rect">
            <a:avLst/>
          </a:prstGeom>
          <a:noFill/>
        </p:spPr>
      </p:pic>
      <p:grpSp>
        <p:nvGrpSpPr>
          <p:cNvPr id="15" name="Group 24"/>
          <p:cNvGrpSpPr/>
          <p:nvPr/>
        </p:nvGrpSpPr>
        <p:grpSpPr>
          <a:xfrm>
            <a:off x="1679772" y="1208428"/>
            <a:ext cx="7026362" cy="3481912"/>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4" cstate="print"/>
            <a:stretch>
              <a:fillRect/>
            </a:stretch>
          </p:blipFill>
          <p:spPr>
            <a:xfrm>
              <a:off x="1634679" y="947379"/>
              <a:ext cx="5225705" cy="2510484"/>
            </a:xfrm>
            <a:prstGeom prst="rect">
              <a:avLst/>
            </a:prstGeom>
          </p:spPr>
        </p:pic>
      </p:grpSp>
      <p:pic>
        <p:nvPicPr>
          <p:cNvPr id="3" name="Picture 2" descr="Icons-Land-Vista-People-Office-Customer-Female-Dark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4793" y="1310272"/>
            <a:ext cx="757946" cy="811217"/>
          </a:xfrm>
          <a:prstGeom prst="rect">
            <a:avLst/>
          </a:prstGeom>
        </p:spPr>
      </p:pic>
      <p:pic>
        <p:nvPicPr>
          <p:cNvPr id="4" name="Picture 3"/>
          <p:cNvPicPr>
            <a:picLocks noChangeAspect="1"/>
          </p:cNvPicPr>
          <p:nvPr/>
        </p:nvPicPr>
        <p:blipFill>
          <a:blip r:embed="rId6"/>
          <a:stretch>
            <a:fillRect/>
          </a:stretch>
        </p:blipFill>
        <p:spPr>
          <a:xfrm flipH="1">
            <a:off x="624792" y="3626480"/>
            <a:ext cx="788672" cy="841023"/>
          </a:xfrm>
          <a:prstGeom prst="rect">
            <a:avLst/>
          </a:prstGeom>
        </p:spPr>
      </p:pic>
    </p:spTree>
    <p:extLst>
      <p:ext uri="{BB962C8B-B14F-4D97-AF65-F5344CB8AC3E}">
        <p14:creationId xmlns:p14="http://schemas.microsoft.com/office/powerpoint/2010/main" val="318123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Now be Architected as 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latin typeface="Chalkboard"/>
                <a:cs typeface="Chalkboard"/>
              </a:rPr>
              <a:t>Loosely Coupled</a:t>
            </a:r>
          </a:p>
          <a:p>
            <a:pPr algn="ctr"/>
            <a:r>
              <a:rPr lang="en-US" dirty="0" smtClean="0">
                <a:solidFill>
                  <a:srgbClr val="F16F3B"/>
                </a:solidFill>
                <a:latin typeface="Chalkboard"/>
                <a:cs typeface="Chalkboard"/>
              </a:rPr>
              <a:t>Services</a:t>
            </a:r>
          </a:p>
        </p:txBody>
      </p:sp>
      <p:sp>
        <p:nvSpPr>
          <p:cNvPr id="8" name="TextBox 7"/>
          <p:cNvSpPr txBox="1"/>
          <p:nvPr/>
        </p:nvSpPr>
        <p:spPr>
          <a:xfrm>
            <a:off x="0" y="1669315"/>
            <a:ext cx="1871615" cy="646331"/>
          </a:xfrm>
          <a:prstGeom prst="rect">
            <a:avLst/>
          </a:prstGeom>
          <a:noFill/>
        </p:spPr>
        <p:txBody>
          <a:bodyPr wrap="square" rtlCol="0">
            <a:spAutoFit/>
          </a:bodyPr>
          <a:lstStyle/>
          <a:p>
            <a:pPr algn="ctr"/>
            <a:r>
              <a:rPr lang="en-US" dirty="0" smtClean="0">
                <a:solidFill>
                  <a:schemeClr val="accent3"/>
                </a:solidFill>
                <a:latin typeface="Chalkboard"/>
                <a:cs typeface="Chalkboard"/>
              </a:rPr>
              <a:t>Tightly Coupled</a:t>
            </a:r>
          </a:p>
          <a:p>
            <a:pPr algn="ctr"/>
            <a:r>
              <a:rPr lang="en-US" dirty="0" smtClean="0">
                <a:solidFill>
                  <a:schemeClr val="accent3"/>
                </a:solidFill>
                <a:latin typeface="Chalkboard"/>
                <a:cs typeface="Chalkboard"/>
              </a:rPr>
              <a:t>Services</a:t>
            </a:r>
          </a:p>
        </p:txBody>
      </p:sp>
    </p:spTree>
    <p:extLst>
      <p:ext uri="{BB962C8B-B14F-4D97-AF65-F5344CB8AC3E}">
        <p14:creationId xmlns:p14="http://schemas.microsoft.com/office/powerpoint/2010/main" val="4103687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30795</TotalTime>
  <Words>2332</Words>
  <Application>Microsoft Macintosh PowerPoint</Application>
  <PresentationFormat>On-screen Show (16:9)</PresentationFormat>
  <Paragraphs>382</Paragraphs>
  <Slides>25</Slides>
  <Notes>22</Notes>
  <HiddenSlides>2</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Now be Architected as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vt:lpstr>
      <vt:lpstr>Extensive Services Ecosystem</vt:lpstr>
      <vt:lpstr>Enabling Continuous Integration &amp; Delivery</vt:lpstr>
      <vt:lpstr>Automating Deployments</vt:lpstr>
      <vt:lpstr>Automating Deployments</vt:lpstr>
      <vt:lpstr>Full Stack Ticket Elimination</vt:lpstr>
      <vt:lpstr>Full Stack Ticket Elimination</vt:lpstr>
      <vt:lpstr>Multi-cloud Portability</vt:lpstr>
      <vt:lpstr>Capabilities of Pivotal Cloud Foundry</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Ben Bertka</cp:lastModifiedBy>
  <cp:revision>1037</cp:revision>
  <dcterms:created xsi:type="dcterms:W3CDTF">2013-04-01T23:03:32Z</dcterms:created>
  <dcterms:modified xsi:type="dcterms:W3CDTF">2016-02-02T21:36:57Z</dcterms:modified>
</cp:coreProperties>
</file>